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79" r:id="rId2"/>
    <p:sldId id="280" r:id="rId3"/>
    <p:sldId id="281" r:id="rId4"/>
    <p:sldId id="277" r:id="rId5"/>
    <p:sldId id="278" r:id="rId6"/>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08"/>
    <p:restoredTop sz="94634"/>
  </p:normalViewPr>
  <p:slideViewPr>
    <p:cSldViewPr snapToGrid="0" snapToObjects="1">
      <p:cViewPr varScale="1">
        <p:scale>
          <a:sx n="101" d="100"/>
          <a:sy n="101" d="100"/>
        </p:scale>
        <p:origin x="464"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F4FB37F-27C4-6243-9AFB-4005C8BCB812}"/>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F8636BE2-6138-8C49-9B8E-C9581D66BF3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5338CBCA-19C2-6F47-A8B9-3B9829199F6A}"/>
              </a:ext>
            </a:extLst>
          </p:cNvPr>
          <p:cNvSpPr>
            <a:spLocks noGrp="1"/>
          </p:cNvSpPr>
          <p:nvPr>
            <p:ph type="dt" sz="half" idx="10"/>
          </p:nvPr>
        </p:nvSpPr>
        <p:spPr/>
        <p:txBody>
          <a:bodyPr/>
          <a:lstStyle/>
          <a:p>
            <a:fld id="{3384FE61-9095-E941-8088-24FECC1B4077}" type="datetimeFigureOut">
              <a:rPr kumimoji="1" lang="ja-JP" altLang="en-US" smtClean="0"/>
              <a:t>2020/3/4</a:t>
            </a:fld>
            <a:endParaRPr kumimoji="1" lang="ja-JP" altLang="en-US"/>
          </a:p>
        </p:txBody>
      </p:sp>
      <p:sp>
        <p:nvSpPr>
          <p:cNvPr id="5" name="フッター プレースホルダー 4">
            <a:extLst>
              <a:ext uri="{FF2B5EF4-FFF2-40B4-BE49-F238E27FC236}">
                <a16:creationId xmlns:a16="http://schemas.microsoft.com/office/drawing/2014/main" id="{EFA02CB6-96B4-3943-B321-DD033BFB9EC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43CC039-0014-D34A-A722-767C5D7BCF88}"/>
              </a:ext>
            </a:extLst>
          </p:cNvPr>
          <p:cNvSpPr>
            <a:spLocks noGrp="1"/>
          </p:cNvSpPr>
          <p:nvPr>
            <p:ph type="sldNum" sz="quarter" idx="12"/>
          </p:nvPr>
        </p:nvSpPr>
        <p:spPr/>
        <p:txBody>
          <a:bodyPr/>
          <a:lstStyle/>
          <a:p>
            <a:fld id="{0041C3FC-BE89-2C42-8158-338C9394C898}" type="slidenum">
              <a:rPr kumimoji="1" lang="ja-JP" altLang="en-US" smtClean="0"/>
              <a:t>‹#›</a:t>
            </a:fld>
            <a:endParaRPr kumimoji="1" lang="ja-JP" altLang="en-US"/>
          </a:p>
        </p:txBody>
      </p:sp>
    </p:spTree>
    <p:extLst>
      <p:ext uri="{BB962C8B-B14F-4D97-AF65-F5344CB8AC3E}">
        <p14:creationId xmlns:p14="http://schemas.microsoft.com/office/powerpoint/2010/main" val="39383933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5C2F82F-6859-5F40-AD73-181E0239F74C}"/>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E07D664D-8BBD-7E46-9D46-6205C85FB1C0}"/>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A30DB54-2286-FD47-A7BE-1E394F5226B2}"/>
              </a:ext>
            </a:extLst>
          </p:cNvPr>
          <p:cNvSpPr>
            <a:spLocks noGrp="1"/>
          </p:cNvSpPr>
          <p:nvPr>
            <p:ph type="dt" sz="half" idx="10"/>
          </p:nvPr>
        </p:nvSpPr>
        <p:spPr/>
        <p:txBody>
          <a:bodyPr/>
          <a:lstStyle/>
          <a:p>
            <a:fld id="{3384FE61-9095-E941-8088-24FECC1B4077}" type="datetimeFigureOut">
              <a:rPr kumimoji="1" lang="ja-JP" altLang="en-US" smtClean="0"/>
              <a:t>2020/3/4</a:t>
            </a:fld>
            <a:endParaRPr kumimoji="1" lang="ja-JP" altLang="en-US"/>
          </a:p>
        </p:txBody>
      </p:sp>
      <p:sp>
        <p:nvSpPr>
          <p:cNvPr id="5" name="フッター プレースホルダー 4">
            <a:extLst>
              <a:ext uri="{FF2B5EF4-FFF2-40B4-BE49-F238E27FC236}">
                <a16:creationId xmlns:a16="http://schemas.microsoft.com/office/drawing/2014/main" id="{31E28A62-5994-3248-8C7D-8C6D5FB8F30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5399B81-25BA-8D46-AFB3-3D088B5A9196}"/>
              </a:ext>
            </a:extLst>
          </p:cNvPr>
          <p:cNvSpPr>
            <a:spLocks noGrp="1"/>
          </p:cNvSpPr>
          <p:nvPr>
            <p:ph type="sldNum" sz="quarter" idx="12"/>
          </p:nvPr>
        </p:nvSpPr>
        <p:spPr/>
        <p:txBody>
          <a:bodyPr/>
          <a:lstStyle/>
          <a:p>
            <a:fld id="{0041C3FC-BE89-2C42-8158-338C9394C898}" type="slidenum">
              <a:rPr kumimoji="1" lang="ja-JP" altLang="en-US" smtClean="0"/>
              <a:t>‹#›</a:t>
            </a:fld>
            <a:endParaRPr kumimoji="1" lang="ja-JP" altLang="en-US"/>
          </a:p>
        </p:txBody>
      </p:sp>
    </p:spTree>
    <p:extLst>
      <p:ext uri="{BB962C8B-B14F-4D97-AF65-F5344CB8AC3E}">
        <p14:creationId xmlns:p14="http://schemas.microsoft.com/office/powerpoint/2010/main" val="22048514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0A68A826-12B7-3B43-A212-22946849D596}"/>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ADB34649-87CE-5943-AA5B-23395163959E}"/>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8E087C0-06EE-6B40-8727-F1F693B9B8E7}"/>
              </a:ext>
            </a:extLst>
          </p:cNvPr>
          <p:cNvSpPr>
            <a:spLocks noGrp="1"/>
          </p:cNvSpPr>
          <p:nvPr>
            <p:ph type="dt" sz="half" idx="10"/>
          </p:nvPr>
        </p:nvSpPr>
        <p:spPr/>
        <p:txBody>
          <a:bodyPr/>
          <a:lstStyle/>
          <a:p>
            <a:fld id="{3384FE61-9095-E941-8088-24FECC1B4077}" type="datetimeFigureOut">
              <a:rPr kumimoji="1" lang="ja-JP" altLang="en-US" smtClean="0"/>
              <a:t>2020/3/4</a:t>
            </a:fld>
            <a:endParaRPr kumimoji="1" lang="ja-JP" altLang="en-US"/>
          </a:p>
        </p:txBody>
      </p:sp>
      <p:sp>
        <p:nvSpPr>
          <p:cNvPr id="5" name="フッター プレースホルダー 4">
            <a:extLst>
              <a:ext uri="{FF2B5EF4-FFF2-40B4-BE49-F238E27FC236}">
                <a16:creationId xmlns:a16="http://schemas.microsoft.com/office/drawing/2014/main" id="{E80DF749-910D-BC40-B632-A5113235CA0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210BB47-DA9F-C545-872F-10A62272BF05}"/>
              </a:ext>
            </a:extLst>
          </p:cNvPr>
          <p:cNvSpPr>
            <a:spLocks noGrp="1"/>
          </p:cNvSpPr>
          <p:nvPr>
            <p:ph type="sldNum" sz="quarter" idx="12"/>
          </p:nvPr>
        </p:nvSpPr>
        <p:spPr/>
        <p:txBody>
          <a:bodyPr/>
          <a:lstStyle/>
          <a:p>
            <a:fld id="{0041C3FC-BE89-2C42-8158-338C9394C898}" type="slidenum">
              <a:rPr kumimoji="1" lang="ja-JP" altLang="en-US" smtClean="0"/>
              <a:t>‹#›</a:t>
            </a:fld>
            <a:endParaRPr kumimoji="1" lang="ja-JP" altLang="en-US"/>
          </a:p>
        </p:txBody>
      </p:sp>
    </p:spTree>
    <p:extLst>
      <p:ext uri="{BB962C8B-B14F-4D97-AF65-F5344CB8AC3E}">
        <p14:creationId xmlns:p14="http://schemas.microsoft.com/office/powerpoint/2010/main" val="10435329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F0A0D9C-12CA-B349-8F91-A0078981B75C}"/>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2E1A151D-E36E-F548-AF85-3482EB3620CE}"/>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CA32F39B-45A1-A141-AD4C-F2E3CCB8173B}"/>
              </a:ext>
            </a:extLst>
          </p:cNvPr>
          <p:cNvSpPr>
            <a:spLocks noGrp="1"/>
          </p:cNvSpPr>
          <p:nvPr>
            <p:ph type="dt" sz="half" idx="10"/>
          </p:nvPr>
        </p:nvSpPr>
        <p:spPr/>
        <p:txBody>
          <a:bodyPr/>
          <a:lstStyle/>
          <a:p>
            <a:fld id="{3384FE61-9095-E941-8088-24FECC1B4077}" type="datetimeFigureOut">
              <a:rPr kumimoji="1" lang="ja-JP" altLang="en-US" smtClean="0"/>
              <a:t>2020/3/4</a:t>
            </a:fld>
            <a:endParaRPr kumimoji="1" lang="ja-JP" altLang="en-US"/>
          </a:p>
        </p:txBody>
      </p:sp>
      <p:sp>
        <p:nvSpPr>
          <p:cNvPr id="5" name="フッター プレースホルダー 4">
            <a:extLst>
              <a:ext uri="{FF2B5EF4-FFF2-40B4-BE49-F238E27FC236}">
                <a16:creationId xmlns:a16="http://schemas.microsoft.com/office/drawing/2014/main" id="{171EAE6B-3D8F-464A-88DD-82BD0707F5C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46687FB-005E-C046-BC68-C82F48285335}"/>
              </a:ext>
            </a:extLst>
          </p:cNvPr>
          <p:cNvSpPr>
            <a:spLocks noGrp="1"/>
          </p:cNvSpPr>
          <p:nvPr>
            <p:ph type="sldNum" sz="quarter" idx="12"/>
          </p:nvPr>
        </p:nvSpPr>
        <p:spPr/>
        <p:txBody>
          <a:bodyPr/>
          <a:lstStyle/>
          <a:p>
            <a:fld id="{0041C3FC-BE89-2C42-8158-338C9394C898}" type="slidenum">
              <a:rPr kumimoji="1" lang="ja-JP" altLang="en-US" smtClean="0"/>
              <a:t>‹#›</a:t>
            </a:fld>
            <a:endParaRPr kumimoji="1" lang="ja-JP" altLang="en-US"/>
          </a:p>
        </p:txBody>
      </p:sp>
    </p:spTree>
    <p:extLst>
      <p:ext uri="{BB962C8B-B14F-4D97-AF65-F5344CB8AC3E}">
        <p14:creationId xmlns:p14="http://schemas.microsoft.com/office/powerpoint/2010/main" val="33671623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A251EEC-DDD8-0E44-848D-78C8C2981FD8}"/>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A7A2C6AE-C513-754C-93A7-20694BAE816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E14F00F0-F9B7-7B4E-9AFF-D5B758280C10}"/>
              </a:ext>
            </a:extLst>
          </p:cNvPr>
          <p:cNvSpPr>
            <a:spLocks noGrp="1"/>
          </p:cNvSpPr>
          <p:nvPr>
            <p:ph type="dt" sz="half" idx="10"/>
          </p:nvPr>
        </p:nvSpPr>
        <p:spPr/>
        <p:txBody>
          <a:bodyPr/>
          <a:lstStyle/>
          <a:p>
            <a:fld id="{3384FE61-9095-E941-8088-24FECC1B4077}" type="datetimeFigureOut">
              <a:rPr kumimoji="1" lang="ja-JP" altLang="en-US" smtClean="0"/>
              <a:t>2020/3/4</a:t>
            </a:fld>
            <a:endParaRPr kumimoji="1" lang="ja-JP" altLang="en-US"/>
          </a:p>
        </p:txBody>
      </p:sp>
      <p:sp>
        <p:nvSpPr>
          <p:cNvPr id="5" name="フッター プレースホルダー 4">
            <a:extLst>
              <a:ext uri="{FF2B5EF4-FFF2-40B4-BE49-F238E27FC236}">
                <a16:creationId xmlns:a16="http://schemas.microsoft.com/office/drawing/2014/main" id="{877FB354-12A4-0B41-AF59-411F808A2D9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DAFB492-7521-5F42-BA83-923933BBB2D6}"/>
              </a:ext>
            </a:extLst>
          </p:cNvPr>
          <p:cNvSpPr>
            <a:spLocks noGrp="1"/>
          </p:cNvSpPr>
          <p:nvPr>
            <p:ph type="sldNum" sz="quarter" idx="12"/>
          </p:nvPr>
        </p:nvSpPr>
        <p:spPr/>
        <p:txBody>
          <a:bodyPr/>
          <a:lstStyle/>
          <a:p>
            <a:fld id="{0041C3FC-BE89-2C42-8158-338C9394C898}" type="slidenum">
              <a:rPr kumimoji="1" lang="ja-JP" altLang="en-US" smtClean="0"/>
              <a:t>‹#›</a:t>
            </a:fld>
            <a:endParaRPr kumimoji="1" lang="ja-JP" altLang="en-US"/>
          </a:p>
        </p:txBody>
      </p:sp>
    </p:spTree>
    <p:extLst>
      <p:ext uri="{BB962C8B-B14F-4D97-AF65-F5344CB8AC3E}">
        <p14:creationId xmlns:p14="http://schemas.microsoft.com/office/powerpoint/2010/main" val="3609031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F4F6ED0-7C28-FC44-9F3A-7B2D55345FE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730AE91C-B004-814F-8294-3E99CFE10C34}"/>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59AC6A67-BB37-7941-A7D6-D129E609FD9C}"/>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67557503-4A3C-9E48-8C6A-E473D90D920F}"/>
              </a:ext>
            </a:extLst>
          </p:cNvPr>
          <p:cNvSpPr>
            <a:spLocks noGrp="1"/>
          </p:cNvSpPr>
          <p:nvPr>
            <p:ph type="dt" sz="half" idx="10"/>
          </p:nvPr>
        </p:nvSpPr>
        <p:spPr/>
        <p:txBody>
          <a:bodyPr/>
          <a:lstStyle/>
          <a:p>
            <a:fld id="{3384FE61-9095-E941-8088-24FECC1B4077}" type="datetimeFigureOut">
              <a:rPr kumimoji="1" lang="ja-JP" altLang="en-US" smtClean="0"/>
              <a:t>2020/3/4</a:t>
            </a:fld>
            <a:endParaRPr kumimoji="1" lang="ja-JP" altLang="en-US"/>
          </a:p>
        </p:txBody>
      </p:sp>
      <p:sp>
        <p:nvSpPr>
          <p:cNvPr id="6" name="フッター プレースホルダー 5">
            <a:extLst>
              <a:ext uri="{FF2B5EF4-FFF2-40B4-BE49-F238E27FC236}">
                <a16:creationId xmlns:a16="http://schemas.microsoft.com/office/drawing/2014/main" id="{647D2167-068F-7C4E-8FB4-3D264B528323}"/>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081ABC68-50A1-B84C-B830-084BB03459AB}"/>
              </a:ext>
            </a:extLst>
          </p:cNvPr>
          <p:cNvSpPr>
            <a:spLocks noGrp="1"/>
          </p:cNvSpPr>
          <p:nvPr>
            <p:ph type="sldNum" sz="quarter" idx="12"/>
          </p:nvPr>
        </p:nvSpPr>
        <p:spPr/>
        <p:txBody>
          <a:bodyPr/>
          <a:lstStyle/>
          <a:p>
            <a:fld id="{0041C3FC-BE89-2C42-8158-338C9394C898}" type="slidenum">
              <a:rPr kumimoji="1" lang="ja-JP" altLang="en-US" smtClean="0"/>
              <a:t>‹#›</a:t>
            </a:fld>
            <a:endParaRPr kumimoji="1" lang="ja-JP" altLang="en-US"/>
          </a:p>
        </p:txBody>
      </p:sp>
    </p:spTree>
    <p:extLst>
      <p:ext uri="{BB962C8B-B14F-4D97-AF65-F5344CB8AC3E}">
        <p14:creationId xmlns:p14="http://schemas.microsoft.com/office/powerpoint/2010/main" val="3907886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2D7A8F3-8022-8446-A509-2C8F0DE7DC06}"/>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3FDFAE7-02D5-6A4F-95D1-ED2B8B3EA66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2A297D06-7988-D14A-90CE-66DAB3820FB8}"/>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7F0E2A88-08DD-A14C-B640-DBCFF6BDA31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1EFB2966-51E0-7A40-9517-6B2D9E05DB48}"/>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A7ADBE7F-0D98-4447-8EF6-CCAF97C52CB4}"/>
              </a:ext>
            </a:extLst>
          </p:cNvPr>
          <p:cNvSpPr>
            <a:spLocks noGrp="1"/>
          </p:cNvSpPr>
          <p:nvPr>
            <p:ph type="dt" sz="half" idx="10"/>
          </p:nvPr>
        </p:nvSpPr>
        <p:spPr/>
        <p:txBody>
          <a:bodyPr/>
          <a:lstStyle/>
          <a:p>
            <a:fld id="{3384FE61-9095-E941-8088-24FECC1B4077}" type="datetimeFigureOut">
              <a:rPr kumimoji="1" lang="ja-JP" altLang="en-US" smtClean="0"/>
              <a:t>2020/3/4</a:t>
            </a:fld>
            <a:endParaRPr kumimoji="1" lang="ja-JP" altLang="en-US"/>
          </a:p>
        </p:txBody>
      </p:sp>
      <p:sp>
        <p:nvSpPr>
          <p:cNvPr id="8" name="フッター プレースホルダー 7">
            <a:extLst>
              <a:ext uri="{FF2B5EF4-FFF2-40B4-BE49-F238E27FC236}">
                <a16:creationId xmlns:a16="http://schemas.microsoft.com/office/drawing/2014/main" id="{5FD082A9-7CB4-D44B-A856-327B96979D39}"/>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61A83F66-E135-4D4D-914B-3ACC7D378672}"/>
              </a:ext>
            </a:extLst>
          </p:cNvPr>
          <p:cNvSpPr>
            <a:spLocks noGrp="1"/>
          </p:cNvSpPr>
          <p:nvPr>
            <p:ph type="sldNum" sz="quarter" idx="12"/>
          </p:nvPr>
        </p:nvSpPr>
        <p:spPr/>
        <p:txBody>
          <a:bodyPr/>
          <a:lstStyle/>
          <a:p>
            <a:fld id="{0041C3FC-BE89-2C42-8158-338C9394C898}" type="slidenum">
              <a:rPr kumimoji="1" lang="ja-JP" altLang="en-US" smtClean="0"/>
              <a:t>‹#›</a:t>
            </a:fld>
            <a:endParaRPr kumimoji="1" lang="ja-JP" altLang="en-US"/>
          </a:p>
        </p:txBody>
      </p:sp>
    </p:spTree>
    <p:extLst>
      <p:ext uri="{BB962C8B-B14F-4D97-AF65-F5344CB8AC3E}">
        <p14:creationId xmlns:p14="http://schemas.microsoft.com/office/powerpoint/2010/main" val="10131103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D952AB9-7848-FE42-9D71-CEB81216F9C4}"/>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4CE96D4A-10A9-5F49-B75F-0406B3303BA0}"/>
              </a:ext>
            </a:extLst>
          </p:cNvPr>
          <p:cNvSpPr>
            <a:spLocks noGrp="1"/>
          </p:cNvSpPr>
          <p:nvPr>
            <p:ph type="dt" sz="half" idx="10"/>
          </p:nvPr>
        </p:nvSpPr>
        <p:spPr/>
        <p:txBody>
          <a:bodyPr/>
          <a:lstStyle/>
          <a:p>
            <a:fld id="{3384FE61-9095-E941-8088-24FECC1B4077}" type="datetimeFigureOut">
              <a:rPr kumimoji="1" lang="ja-JP" altLang="en-US" smtClean="0"/>
              <a:t>2020/3/4</a:t>
            </a:fld>
            <a:endParaRPr kumimoji="1" lang="ja-JP" altLang="en-US"/>
          </a:p>
        </p:txBody>
      </p:sp>
      <p:sp>
        <p:nvSpPr>
          <p:cNvPr id="4" name="フッター プレースホルダー 3">
            <a:extLst>
              <a:ext uri="{FF2B5EF4-FFF2-40B4-BE49-F238E27FC236}">
                <a16:creationId xmlns:a16="http://schemas.microsoft.com/office/drawing/2014/main" id="{99EC1C6C-6CDB-4845-94FB-E0967869F0B0}"/>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2F848844-F6D5-D540-BC69-0B6121B4159C}"/>
              </a:ext>
            </a:extLst>
          </p:cNvPr>
          <p:cNvSpPr>
            <a:spLocks noGrp="1"/>
          </p:cNvSpPr>
          <p:nvPr>
            <p:ph type="sldNum" sz="quarter" idx="12"/>
          </p:nvPr>
        </p:nvSpPr>
        <p:spPr/>
        <p:txBody>
          <a:bodyPr/>
          <a:lstStyle/>
          <a:p>
            <a:fld id="{0041C3FC-BE89-2C42-8158-338C9394C898}" type="slidenum">
              <a:rPr kumimoji="1" lang="ja-JP" altLang="en-US" smtClean="0"/>
              <a:t>‹#›</a:t>
            </a:fld>
            <a:endParaRPr kumimoji="1" lang="ja-JP" altLang="en-US"/>
          </a:p>
        </p:txBody>
      </p:sp>
    </p:spTree>
    <p:extLst>
      <p:ext uri="{BB962C8B-B14F-4D97-AF65-F5344CB8AC3E}">
        <p14:creationId xmlns:p14="http://schemas.microsoft.com/office/powerpoint/2010/main" val="1362450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019CBD0E-7CBC-9B4D-83E3-C56933B6FEBA}"/>
              </a:ext>
            </a:extLst>
          </p:cNvPr>
          <p:cNvSpPr>
            <a:spLocks noGrp="1"/>
          </p:cNvSpPr>
          <p:nvPr>
            <p:ph type="dt" sz="half" idx="10"/>
          </p:nvPr>
        </p:nvSpPr>
        <p:spPr/>
        <p:txBody>
          <a:bodyPr/>
          <a:lstStyle/>
          <a:p>
            <a:fld id="{3384FE61-9095-E941-8088-24FECC1B4077}" type="datetimeFigureOut">
              <a:rPr kumimoji="1" lang="ja-JP" altLang="en-US" smtClean="0"/>
              <a:t>2020/3/4</a:t>
            </a:fld>
            <a:endParaRPr kumimoji="1" lang="ja-JP" altLang="en-US"/>
          </a:p>
        </p:txBody>
      </p:sp>
      <p:sp>
        <p:nvSpPr>
          <p:cNvPr id="3" name="フッター プレースホルダー 2">
            <a:extLst>
              <a:ext uri="{FF2B5EF4-FFF2-40B4-BE49-F238E27FC236}">
                <a16:creationId xmlns:a16="http://schemas.microsoft.com/office/drawing/2014/main" id="{4616FF07-ADCB-0C4F-989F-13674BAD35AB}"/>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BD548C45-78F2-A341-90F3-C5EF3BB468FD}"/>
              </a:ext>
            </a:extLst>
          </p:cNvPr>
          <p:cNvSpPr>
            <a:spLocks noGrp="1"/>
          </p:cNvSpPr>
          <p:nvPr>
            <p:ph type="sldNum" sz="quarter" idx="12"/>
          </p:nvPr>
        </p:nvSpPr>
        <p:spPr/>
        <p:txBody>
          <a:bodyPr/>
          <a:lstStyle/>
          <a:p>
            <a:fld id="{0041C3FC-BE89-2C42-8158-338C9394C898}" type="slidenum">
              <a:rPr kumimoji="1" lang="ja-JP" altLang="en-US" smtClean="0"/>
              <a:t>‹#›</a:t>
            </a:fld>
            <a:endParaRPr kumimoji="1" lang="ja-JP" altLang="en-US"/>
          </a:p>
        </p:txBody>
      </p:sp>
    </p:spTree>
    <p:extLst>
      <p:ext uri="{BB962C8B-B14F-4D97-AF65-F5344CB8AC3E}">
        <p14:creationId xmlns:p14="http://schemas.microsoft.com/office/powerpoint/2010/main" val="11425622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C238283-C52F-D94E-BBC2-89F1A4BEADA3}"/>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405BC66A-2226-314C-ADCD-D5A87215304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6B8D5C18-D20B-9A44-88E6-563BFFE6CB3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04AD132A-AE37-4742-BA5C-B8F4E0C5DBF9}"/>
              </a:ext>
            </a:extLst>
          </p:cNvPr>
          <p:cNvSpPr>
            <a:spLocks noGrp="1"/>
          </p:cNvSpPr>
          <p:nvPr>
            <p:ph type="dt" sz="half" idx="10"/>
          </p:nvPr>
        </p:nvSpPr>
        <p:spPr/>
        <p:txBody>
          <a:bodyPr/>
          <a:lstStyle/>
          <a:p>
            <a:fld id="{3384FE61-9095-E941-8088-24FECC1B4077}" type="datetimeFigureOut">
              <a:rPr kumimoji="1" lang="ja-JP" altLang="en-US" smtClean="0"/>
              <a:t>2020/3/4</a:t>
            </a:fld>
            <a:endParaRPr kumimoji="1" lang="ja-JP" altLang="en-US"/>
          </a:p>
        </p:txBody>
      </p:sp>
      <p:sp>
        <p:nvSpPr>
          <p:cNvPr id="6" name="フッター プレースホルダー 5">
            <a:extLst>
              <a:ext uri="{FF2B5EF4-FFF2-40B4-BE49-F238E27FC236}">
                <a16:creationId xmlns:a16="http://schemas.microsoft.com/office/drawing/2014/main" id="{437A4625-4B2A-6646-82B0-3CA7241249A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15833E4-CDB8-B44B-B9C5-1BFC82F0CC28}"/>
              </a:ext>
            </a:extLst>
          </p:cNvPr>
          <p:cNvSpPr>
            <a:spLocks noGrp="1"/>
          </p:cNvSpPr>
          <p:nvPr>
            <p:ph type="sldNum" sz="quarter" idx="12"/>
          </p:nvPr>
        </p:nvSpPr>
        <p:spPr/>
        <p:txBody>
          <a:bodyPr/>
          <a:lstStyle/>
          <a:p>
            <a:fld id="{0041C3FC-BE89-2C42-8158-338C9394C898}" type="slidenum">
              <a:rPr kumimoji="1" lang="ja-JP" altLang="en-US" smtClean="0"/>
              <a:t>‹#›</a:t>
            </a:fld>
            <a:endParaRPr kumimoji="1" lang="ja-JP" altLang="en-US"/>
          </a:p>
        </p:txBody>
      </p:sp>
    </p:spTree>
    <p:extLst>
      <p:ext uri="{BB962C8B-B14F-4D97-AF65-F5344CB8AC3E}">
        <p14:creationId xmlns:p14="http://schemas.microsoft.com/office/powerpoint/2010/main" val="6143660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71317F5-933C-BC40-A9C6-4BCB3B459701}"/>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60760FE4-4D6D-6146-A3DF-48D656D4018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56B9A451-84A1-714E-8A66-35024733B73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B9194FA4-33A4-CA42-B114-F9DE84156272}"/>
              </a:ext>
            </a:extLst>
          </p:cNvPr>
          <p:cNvSpPr>
            <a:spLocks noGrp="1"/>
          </p:cNvSpPr>
          <p:nvPr>
            <p:ph type="dt" sz="half" idx="10"/>
          </p:nvPr>
        </p:nvSpPr>
        <p:spPr/>
        <p:txBody>
          <a:bodyPr/>
          <a:lstStyle/>
          <a:p>
            <a:fld id="{3384FE61-9095-E941-8088-24FECC1B4077}" type="datetimeFigureOut">
              <a:rPr kumimoji="1" lang="ja-JP" altLang="en-US" smtClean="0"/>
              <a:t>2020/3/4</a:t>
            </a:fld>
            <a:endParaRPr kumimoji="1" lang="ja-JP" altLang="en-US"/>
          </a:p>
        </p:txBody>
      </p:sp>
      <p:sp>
        <p:nvSpPr>
          <p:cNvPr id="6" name="フッター プレースホルダー 5">
            <a:extLst>
              <a:ext uri="{FF2B5EF4-FFF2-40B4-BE49-F238E27FC236}">
                <a16:creationId xmlns:a16="http://schemas.microsoft.com/office/drawing/2014/main" id="{22ACC660-3FEA-DA4F-8DE2-7E1A1FFFB51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F51C8FE-7CE5-834F-84F0-ACA49C178CE7}"/>
              </a:ext>
            </a:extLst>
          </p:cNvPr>
          <p:cNvSpPr>
            <a:spLocks noGrp="1"/>
          </p:cNvSpPr>
          <p:nvPr>
            <p:ph type="sldNum" sz="quarter" idx="12"/>
          </p:nvPr>
        </p:nvSpPr>
        <p:spPr/>
        <p:txBody>
          <a:bodyPr/>
          <a:lstStyle/>
          <a:p>
            <a:fld id="{0041C3FC-BE89-2C42-8158-338C9394C898}" type="slidenum">
              <a:rPr kumimoji="1" lang="ja-JP" altLang="en-US" smtClean="0"/>
              <a:t>‹#›</a:t>
            </a:fld>
            <a:endParaRPr kumimoji="1" lang="ja-JP" altLang="en-US"/>
          </a:p>
        </p:txBody>
      </p:sp>
    </p:spTree>
    <p:extLst>
      <p:ext uri="{BB962C8B-B14F-4D97-AF65-F5344CB8AC3E}">
        <p14:creationId xmlns:p14="http://schemas.microsoft.com/office/powerpoint/2010/main" val="36513210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7F1ACE0D-BB30-4149-93C4-470DE50F050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4B4A46C4-ACFC-C74E-8517-D50EE0EC083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FF7402E-B230-9D49-9B07-7384F143697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384FE61-9095-E941-8088-24FECC1B4077}" type="datetimeFigureOut">
              <a:rPr kumimoji="1" lang="ja-JP" altLang="en-US" smtClean="0"/>
              <a:t>2020/3/4</a:t>
            </a:fld>
            <a:endParaRPr kumimoji="1" lang="ja-JP" altLang="en-US"/>
          </a:p>
        </p:txBody>
      </p:sp>
      <p:sp>
        <p:nvSpPr>
          <p:cNvPr id="5" name="フッター プレースホルダー 4">
            <a:extLst>
              <a:ext uri="{FF2B5EF4-FFF2-40B4-BE49-F238E27FC236}">
                <a16:creationId xmlns:a16="http://schemas.microsoft.com/office/drawing/2014/main" id="{7E40BDB4-A6FC-DA43-9AB7-D3E0C68EBA8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C5708165-B0CC-994F-9CBA-3BFB9E28C87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41C3FC-BE89-2C42-8158-338C9394C898}" type="slidenum">
              <a:rPr kumimoji="1" lang="ja-JP" altLang="en-US" smtClean="0"/>
              <a:t>‹#›</a:t>
            </a:fld>
            <a:endParaRPr kumimoji="1" lang="ja-JP" altLang="en-US"/>
          </a:p>
        </p:txBody>
      </p:sp>
    </p:spTree>
    <p:extLst>
      <p:ext uri="{BB962C8B-B14F-4D97-AF65-F5344CB8AC3E}">
        <p14:creationId xmlns:p14="http://schemas.microsoft.com/office/powerpoint/2010/main" val="26852997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E6F30F2-A764-2245-8DC9-9CA8AFB4773D}"/>
              </a:ext>
            </a:extLst>
          </p:cNvPr>
          <p:cNvSpPr>
            <a:spLocks noGrp="1"/>
          </p:cNvSpPr>
          <p:nvPr>
            <p:ph type="ctrTitle"/>
          </p:nvPr>
        </p:nvSpPr>
        <p:spPr/>
        <p:txBody>
          <a:bodyPr>
            <a:normAutofit/>
          </a:bodyPr>
          <a:lstStyle/>
          <a:p>
            <a:r>
              <a:rPr kumimoji="1" lang="en-US" altLang="ja-JP" dirty="0"/>
              <a:t>J-OCTET 2 study</a:t>
            </a:r>
            <a:br>
              <a:rPr kumimoji="1" lang="en-US" altLang="ja-JP" dirty="0"/>
            </a:br>
            <a:r>
              <a:rPr kumimoji="1" lang="en-US" altLang="ja-JP" sz="2700" dirty="0"/>
              <a:t> </a:t>
            </a:r>
            <a:br>
              <a:rPr kumimoji="1" lang="en-US" altLang="ja-JP" dirty="0"/>
            </a:br>
            <a:r>
              <a:rPr kumimoji="1" lang="ja-JP" altLang="en-US"/>
              <a:t>研究概要</a:t>
            </a:r>
            <a:r>
              <a:rPr kumimoji="1" lang="en-US" altLang="ja-JP" dirty="0"/>
              <a:t> &amp; FQA</a:t>
            </a:r>
            <a:endParaRPr kumimoji="1" lang="ja-JP" altLang="en-US"/>
          </a:p>
        </p:txBody>
      </p:sp>
    </p:spTree>
    <p:extLst>
      <p:ext uri="{BB962C8B-B14F-4D97-AF65-F5344CB8AC3E}">
        <p14:creationId xmlns:p14="http://schemas.microsoft.com/office/powerpoint/2010/main" val="31183200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5A14700-39DC-204A-8B1A-A54AA726405E}"/>
              </a:ext>
            </a:extLst>
          </p:cNvPr>
          <p:cNvSpPr>
            <a:spLocks noGrp="1"/>
          </p:cNvSpPr>
          <p:nvPr>
            <p:ph type="title"/>
          </p:nvPr>
        </p:nvSpPr>
        <p:spPr/>
        <p:txBody>
          <a:bodyPr/>
          <a:lstStyle/>
          <a:p>
            <a:r>
              <a:rPr kumimoji="1" lang="en-US" altLang="ja-JP" dirty="0"/>
              <a:t>J-OCTET 2 study </a:t>
            </a:r>
            <a:r>
              <a:rPr kumimoji="1" lang="ja-JP" altLang="en-US"/>
              <a:t>概要</a:t>
            </a:r>
          </a:p>
        </p:txBody>
      </p:sp>
      <p:sp>
        <p:nvSpPr>
          <p:cNvPr id="3" name="コンテンツ プレースホルダー 2">
            <a:extLst>
              <a:ext uri="{FF2B5EF4-FFF2-40B4-BE49-F238E27FC236}">
                <a16:creationId xmlns:a16="http://schemas.microsoft.com/office/drawing/2014/main" id="{53A4DF2B-2B3E-9A4C-9BB7-DD1C1F97B312}"/>
              </a:ext>
            </a:extLst>
          </p:cNvPr>
          <p:cNvSpPr>
            <a:spLocks noGrp="1"/>
          </p:cNvSpPr>
          <p:nvPr>
            <p:ph idx="1"/>
          </p:nvPr>
        </p:nvSpPr>
        <p:spPr>
          <a:xfrm>
            <a:off x="838200" y="1825624"/>
            <a:ext cx="10515600" cy="5032375"/>
          </a:xfrm>
        </p:spPr>
        <p:txBody>
          <a:bodyPr>
            <a:normAutofit fontScale="77500" lnSpcReduction="20000"/>
          </a:bodyPr>
          <a:lstStyle/>
          <a:p>
            <a:pPr marL="0" indent="0">
              <a:buNone/>
            </a:pPr>
            <a:endParaRPr kumimoji="1" lang="en-US" altLang="ja-JP" dirty="0"/>
          </a:p>
          <a:p>
            <a:r>
              <a:rPr lang="ja-JP" altLang="en-US" dirty="0"/>
              <a:t>大量出血を伴う重症多発外傷患者に対するダメージコントロール戦略は、予後改善効果が示唆されているが、多くの臨床的疑問が残存する。</a:t>
            </a:r>
            <a:endParaRPr kumimoji="1" lang="en-US" altLang="ja-JP" dirty="0"/>
          </a:p>
          <a:p>
            <a:pPr marL="0" indent="0">
              <a:buNone/>
            </a:pPr>
            <a:endParaRPr kumimoji="1" lang="en-US" altLang="ja-JP" dirty="0"/>
          </a:p>
          <a:p>
            <a:r>
              <a:rPr lang="ja-JP" altLang="en-US"/>
              <a:t>ダメージコントロール戦略の構築に資するエビデンスの創出を</a:t>
            </a:r>
            <a:r>
              <a:rPr lang="ja-JP" altLang="en-US" dirty="0"/>
              <a:t>試みる。</a:t>
            </a:r>
          </a:p>
          <a:p>
            <a:pPr marL="0" indent="0">
              <a:buNone/>
            </a:pPr>
            <a:endParaRPr lang="en-US" altLang="ja-JP" dirty="0"/>
          </a:p>
          <a:p>
            <a:pPr marL="0" indent="0">
              <a:buNone/>
            </a:pPr>
            <a:r>
              <a:rPr lang="ja-JP" altLang="en-US"/>
              <a:t>研究</a:t>
            </a:r>
            <a:r>
              <a:rPr lang="ja-JP" altLang="en-US" dirty="0"/>
              <a:t>計画の時点で以下の</a:t>
            </a:r>
            <a:r>
              <a:rPr lang="en-US" altLang="ja-JP" dirty="0"/>
              <a:t>3</a:t>
            </a:r>
            <a:r>
              <a:rPr lang="ja-JP" altLang="en-US" dirty="0"/>
              <a:t>つの観察研究を予定する。</a:t>
            </a:r>
          </a:p>
          <a:p>
            <a:pPr marL="514350" indent="-514350">
              <a:buFont typeface="+mj-lt"/>
              <a:buAutoNum type="arabicPeriod"/>
            </a:pPr>
            <a:r>
              <a:rPr lang="ja-JP" altLang="en-US" dirty="0"/>
              <a:t>重症外傷患者における</a:t>
            </a:r>
            <a:r>
              <a:rPr lang="en-US" altLang="ja-JP" dirty="0"/>
              <a:t>Traumatic Bleeding Severity Score (TBSS) </a:t>
            </a:r>
            <a:r>
              <a:rPr lang="ja-JP" altLang="en-US" dirty="0"/>
              <a:t>の大量輸血療法の予測精度について外的検証を行い、大量輸血療法の適応基準を策定する</a:t>
            </a:r>
          </a:p>
          <a:p>
            <a:pPr marL="514350" indent="-514350">
              <a:buFont typeface="+mj-lt"/>
              <a:buAutoNum type="arabicPeriod"/>
            </a:pPr>
            <a:r>
              <a:rPr lang="ja-JP" altLang="en-US" dirty="0"/>
              <a:t>重症外傷患者における新規外傷死の三徴の院内死亡予測精度について外部検証を行い、新たな</a:t>
            </a:r>
            <a:r>
              <a:rPr lang="en-US" altLang="ja-JP" dirty="0"/>
              <a:t>Damage Control Surgery </a:t>
            </a:r>
            <a:r>
              <a:rPr lang="ja-JP" altLang="en-US"/>
              <a:t>施行</a:t>
            </a:r>
            <a:r>
              <a:rPr lang="ja-JP" altLang="en-US" dirty="0"/>
              <a:t>基準を策定する</a:t>
            </a:r>
          </a:p>
          <a:p>
            <a:pPr marL="514350" indent="-514350">
              <a:buFont typeface="+mj-lt"/>
              <a:buAutoNum type="arabicPeriod"/>
            </a:pPr>
            <a:r>
              <a:rPr lang="ja-JP" altLang="en-US" dirty="0"/>
              <a:t>重症外傷患者へのトラネキサム酸の早期投与の生命転帰と総輸血量に及ぼす影響について検討する</a:t>
            </a:r>
            <a:endParaRPr lang="en-US" altLang="ja-JP" dirty="0"/>
          </a:p>
          <a:p>
            <a:pPr marL="514350" indent="-514350">
              <a:buFont typeface="+mj-lt"/>
              <a:buAutoNum type="arabicPeriod"/>
            </a:pPr>
            <a:endParaRPr lang="ja-JP" altLang="en-US" sz="1500" dirty="0"/>
          </a:p>
          <a:p>
            <a:pPr marL="0" indent="0" algn="ctr">
              <a:buNone/>
            </a:pPr>
            <a:r>
              <a:rPr lang="ja-JP" altLang="en-US" b="1" i="1" dirty="0">
                <a:solidFill>
                  <a:srgbClr val="FF0000"/>
                </a:solidFill>
              </a:rPr>
              <a:t>＊サブ解析として、研究協力施設に外傷初期診療に関わる観察研究の仮説を募集</a:t>
            </a:r>
          </a:p>
          <a:p>
            <a:endParaRPr kumimoji="1" lang="ja-JP" altLang="en-US" dirty="0"/>
          </a:p>
        </p:txBody>
      </p:sp>
      <p:sp>
        <p:nvSpPr>
          <p:cNvPr id="4" name="テキスト ボックス 3">
            <a:extLst>
              <a:ext uri="{FF2B5EF4-FFF2-40B4-BE49-F238E27FC236}">
                <a16:creationId xmlns:a16="http://schemas.microsoft.com/office/drawing/2014/main" id="{056B4533-3F1B-CD42-A56C-4D95FB797A34}"/>
              </a:ext>
            </a:extLst>
          </p:cNvPr>
          <p:cNvSpPr txBox="1"/>
          <p:nvPr/>
        </p:nvSpPr>
        <p:spPr>
          <a:xfrm>
            <a:off x="368300" y="1690688"/>
            <a:ext cx="1415772" cy="461665"/>
          </a:xfrm>
          <a:prstGeom prst="rect">
            <a:avLst/>
          </a:prstGeom>
          <a:noFill/>
        </p:spPr>
        <p:txBody>
          <a:bodyPr wrap="none" rtlCol="0">
            <a:spAutoFit/>
          </a:bodyPr>
          <a:lstStyle/>
          <a:p>
            <a:r>
              <a:rPr kumimoji="1" lang="en-US" altLang="ja-JP" sz="2400" dirty="0"/>
              <a:t>【</a:t>
            </a:r>
            <a:r>
              <a:rPr kumimoji="1" lang="ja-JP" altLang="en-US" sz="2400"/>
              <a:t>背景</a:t>
            </a:r>
            <a:r>
              <a:rPr kumimoji="1" lang="en-US" altLang="ja-JP" sz="2400" dirty="0"/>
              <a:t>】</a:t>
            </a:r>
            <a:endParaRPr kumimoji="1" lang="ja-JP" altLang="en-US" sz="2400"/>
          </a:p>
        </p:txBody>
      </p:sp>
      <p:sp>
        <p:nvSpPr>
          <p:cNvPr id="5" name="テキスト ボックス 4">
            <a:extLst>
              <a:ext uri="{FF2B5EF4-FFF2-40B4-BE49-F238E27FC236}">
                <a16:creationId xmlns:a16="http://schemas.microsoft.com/office/drawing/2014/main" id="{F0F23480-285F-3544-A01C-8FED6BF0A6C9}"/>
              </a:ext>
            </a:extLst>
          </p:cNvPr>
          <p:cNvSpPr txBox="1"/>
          <p:nvPr/>
        </p:nvSpPr>
        <p:spPr>
          <a:xfrm>
            <a:off x="368300" y="2693988"/>
            <a:ext cx="1415772" cy="461665"/>
          </a:xfrm>
          <a:prstGeom prst="rect">
            <a:avLst/>
          </a:prstGeom>
          <a:noFill/>
        </p:spPr>
        <p:txBody>
          <a:bodyPr wrap="none" rtlCol="0">
            <a:spAutoFit/>
          </a:bodyPr>
          <a:lstStyle/>
          <a:p>
            <a:r>
              <a:rPr kumimoji="1" lang="en-US" altLang="ja-JP" sz="2400" dirty="0"/>
              <a:t>【</a:t>
            </a:r>
            <a:r>
              <a:rPr lang="ja-JP" altLang="en-US" sz="2400"/>
              <a:t>目的</a:t>
            </a:r>
            <a:r>
              <a:rPr kumimoji="1" lang="en-US" altLang="ja-JP" sz="2400" dirty="0"/>
              <a:t>】</a:t>
            </a:r>
            <a:endParaRPr kumimoji="1" lang="ja-JP" altLang="en-US" sz="2400"/>
          </a:p>
        </p:txBody>
      </p:sp>
      <p:sp>
        <p:nvSpPr>
          <p:cNvPr id="6" name="テキスト ボックス 5">
            <a:extLst>
              <a:ext uri="{FF2B5EF4-FFF2-40B4-BE49-F238E27FC236}">
                <a16:creationId xmlns:a16="http://schemas.microsoft.com/office/drawing/2014/main" id="{398258AC-F7C8-7D49-B429-796B0A097EDF}"/>
              </a:ext>
            </a:extLst>
          </p:cNvPr>
          <p:cNvSpPr txBox="1"/>
          <p:nvPr/>
        </p:nvSpPr>
        <p:spPr>
          <a:xfrm>
            <a:off x="368300" y="3425328"/>
            <a:ext cx="1723549" cy="461665"/>
          </a:xfrm>
          <a:prstGeom prst="rect">
            <a:avLst/>
          </a:prstGeom>
          <a:noFill/>
        </p:spPr>
        <p:txBody>
          <a:bodyPr wrap="none" rtlCol="0">
            <a:spAutoFit/>
          </a:bodyPr>
          <a:lstStyle/>
          <a:p>
            <a:r>
              <a:rPr kumimoji="1" lang="en-US" altLang="ja-JP" sz="2400" dirty="0"/>
              <a:t>【</a:t>
            </a:r>
            <a:r>
              <a:rPr lang="ja-JP" altLang="en-US" sz="2400"/>
              <a:t>主</a:t>
            </a:r>
            <a:r>
              <a:rPr kumimoji="1" lang="ja-JP" altLang="en-US" sz="2400"/>
              <a:t>解析</a:t>
            </a:r>
            <a:r>
              <a:rPr kumimoji="1" lang="en-US" altLang="ja-JP" sz="2400" dirty="0"/>
              <a:t>】</a:t>
            </a:r>
            <a:endParaRPr kumimoji="1" lang="ja-JP" altLang="en-US" sz="2400"/>
          </a:p>
        </p:txBody>
      </p:sp>
    </p:spTree>
    <p:extLst>
      <p:ext uri="{BB962C8B-B14F-4D97-AF65-F5344CB8AC3E}">
        <p14:creationId xmlns:p14="http://schemas.microsoft.com/office/powerpoint/2010/main" val="40012506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グループ化 2">
            <a:extLst>
              <a:ext uri="{FF2B5EF4-FFF2-40B4-BE49-F238E27FC236}">
                <a16:creationId xmlns:a16="http://schemas.microsoft.com/office/drawing/2014/main" id="{B09F7673-1C91-2F49-83D2-DF83CD9DD233}"/>
              </a:ext>
            </a:extLst>
          </p:cNvPr>
          <p:cNvGrpSpPr/>
          <p:nvPr/>
        </p:nvGrpSpPr>
        <p:grpSpPr>
          <a:xfrm>
            <a:off x="304800" y="584200"/>
            <a:ext cx="11798299" cy="6352587"/>
            <a:chOff x="148372" y="12700"/>
            <a:chExt cx="11955915" cy="6962187"/>
          </a:xfrm>
        </p:grpSpPr>
        <p:grpSp>
          <p:nvGrpSpPr>
            <p:cNvPr id="10" name="グループ化 9">
              <a:extLst>
                <a:ext uri="{FF2B5EF4-FFF2-40B4-BE49-F238E27FC236}">
                  <a16:creationId xmlns:a16="http://schemas.microsoft.com/office/drawing/2014/main" id="{A5673B7F-0101-6E4B-9D5D-85ADD75D66DE}"/>
                </a:ext>
              </a:extLst>
            </p:cNvPr>
            <p:cNvGrpSpPr/>
            <p:nvPr/>
          </p:nvGrpSpPr>
          <p:grpSpPr>
            <a:xfrm>
              <a:off x="148372" y="12700"/>
              <a:ext cx="11955915" cy="6962187"/>
              <a:chOff x="148372" y="12700"/>
              <a:chExt cx="11955915" cy="6962187"/>
            </a:xfrm>
          </p:grpSpPr>
          <p:pic>
            <p:nvPicPr>
              <p:cNvPr id="4" name="図 3">
                <a:extLst>
                  <a:ext uri="{FF2B5EF4-FFF2-40B4-BE49-F238E27FC236}">
                    <a16:creationId xmlns:a16="http://schemas.microsoft.com/office/drawing/2014/main" id="{5CDAC099-1334-FB46-B70B-DE3BDD9D613A}"/>
                  </a:ext>
                </a:extLst>
              </p:cNvPr>
              <p:cNvPicPr>
                <a:picLocks noChangeAspect="1"/>
              </p:cNvPicPr>
              <p:nvPr/>
            </p:nvPicPr>
            <p:blipFill>
              <a:blip r:embed="rId2"/>
              <a:stretch>
                <a:fillRect/>
              </a:stretch>
            </p:blipFill>
            <p:spPr>
              <a:xfrm>
                <a:off x="520700" y="3587733"/>
                <a:ext cx="5460796" cy="3387154"/>
              </a:xfrm>
              <a:prstGeom prst="rect">
                <a:avLst/>
              </a:prstGeom>
            </p:spPr>
          </p:pic>
          <p:sp>
            <p:nvSpPr>
              <p:cNvPr id="8" name="角丸四角形吹き出し 7">
                <a:extLst>
                  <a:ext uri="{FF2B5EF4-FFF2-40B4-BE49-F238E27FC236}">
                    <a16:creationId xmlns:a16="http://schemas.microsoft.com/office/drawing/2014/main" id="{FD9CF4E3-9628-D147-86E5-DD126E325224}"/>
                  </a:ext>
                </a:extLst>
              </p:cNvPr>
              <p:cNvSpPr/>
              <p:nvPr/>
            </p:nvSpPr>
            <p:spPr>
              <a:xfrm>
                <a:off x="148372" y="12700"/>
                <a:ext cx="11955915" cy="3171252"/>
              </a:xfrm>
              <a:prstGeom prst="wedgeRoundRectCallout">
                <a:avLst>
                  <a:gd name="adj1" fmla="val -38765"/>
                  <a:gd name="adj2" fmla="val 63059"/>
                  <a:gd name="adj3" fmla="val 16667"/>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a:solidFill>
                      <a:schemeClr val="tx1"/>
                    </a:solidFill>
                  </a:rPr>
                  <a:t>【</a:t>
                </a:r>
                <a:r>
                  <a:rPr lang="ja-JP" altLang="en-US" sz="2000">
                    <a:solidFill>
                      <a:schemeClr val="tx1"/>
                    </a:solidFill>
                  </a:rPr>
                  <a:t>方法</a:t>
                </a:r>
                <a:r>
                  <a:rPr lang="en-US" altLang="ja-JP" sz="2000" dirty="0">
                    <a:solidFill>
                      <a:schemeClr val="tx1"/>
                    </a:solidFill>
                  </a:rPr>
                  <a:t>】</a:t>
                </a:r>
                <a:r>
                  <a:rPr lang="ja-JP" altLang="en-US" sz="2000">
                    <a:solidFill>
                      <a:schemeClr val="tx1"/>
                    </a:solidFill>
                  </a:rPr>
                  <a:t>後ろ向き観察研究</a:t>
                </a:r>
                <a:endParaRPr lang="en-US" altLang="ja-JP" sz="1050" dirty="0">
                  <a:solidFill>
                    <a:schemeClr val="tx1"/>
                  </a:solidFill>
                </a:endParaRPr>
              </a:p>
              <a:p>
                <a:r>
                  <a:rPr lang="en-US" altLang="ja-JP" sz="2000" dirty="0">
                    <a:solidFill>
                      <a:schemeClr val="tx1"/>
                    </a:solidFill>
                  </a:rPr>
                  <a:t>【</a:t>
                </a:r>
                <a:r>
                  <a:rPr lang="ja-JP" altLang="en-US" sz="2000">
                    <a:solidFill>
                      <a:schemeClr val="tx1"/>
                    </a:solidFill>
                  </a:rPr>
                  <a:t>期間</a:t>
                </a:r>
                <a:r>
                  <a:rPr lang="en-US" altLang="ja-JP" sz="2000" dirty="0">
                    <a:solidFill>
                      <a:schemeClr val="tx1"/>
                    </a:solidFill>
                  </a:rPr>
                  <a:t>】 2017</a:t>
                </a:r>
                <a:r>
                  <a:rPr lang="ja-JP" altLang="ja-JP" sz="2000">
                    <a:solidFill>
                      <a:schemeClr val="tx1"/>
                    </a:solidFill>
                  </a:rPr>
                  <a:t>年</a:t>
                </a:r>
                <a:r>
                  <a:rPr lang="en-US" altLang="ja-JP" sz="2000" dirty="0">
                    <a:solidFill>
                      <a:schemeClr val="tx1"/>
                    </a:solidFill>
                  </a:rPr>
                  <a:t>4</a:t>
                </a:r>
                <a:r>
                  <a:rPr lang="ja-JP" altLang="ja-JP" sz="2000">
                    <a:solidFill>
                      <a:schemeClr val="tx1"/>
                    </a:solidFill>
                  </a:rPr>
                  <a:t>月〜</a:t>
                </a:r>
                <a:r>
                  <a:rPr lang="en-US" altLang="ja-JP" sz="2000" dirty="0">
                    <a:solidFill>
                      <a:schemeClr val="tx1"/>
                    </a:solidFill>
                  </a:rPr>
                  <a:t>2018</a:t>
                </a:r>
                <a:r>
                  <a:rPr lang="ja-JP" altLang="ja-JP" sz="2000">
                    <a:solidFill>
                      <a:schemeClr val="tx1"/>
                    </a:solidFill>
                  </a:rPr>
                  <a:t>年</a:t>
                </a:r>
                <a:r>
                  <a:rPr lang="en-US" altLang="ja-JP" sz="2000" dirty="0">
                    <a:solidFill>
                      <a:schemeClr val="tx1"/>
                    </a:solidFill>
                  </a:rPr>
                  <a:t>3</a:t>
                </a:r>
                <a:r>
                  <a:rPr lang="ja-JP" altLang="ja-JP" sz="2000">
                    <a:solidFill>
                      <a:schemeClr val="tx1"/>
                    </a:solidFill>
                  </a:rPr>
                  <a:t>月</a:t>
                </a:r>
                <a:endParaRPr lang="en-US" altLang="ja-JP" sz="2000" dirty="0">
                  <a:solidFill>
                    <a:schemeClr val="tx1"/>
                  </a:solidFill>
                </a:endParaRPr>
              </a:p>
              <a:p>
                <a:r>
                  <a:rPr lang="en-US" altLang="ja-JP" sz="2000" dirty="0">
                    <a:solidFill>
                      <a:schemeClr val="tx1"/>
                    </a:solidFill>
                  </a:rPr>
                  <a:t>【</a:t>
                </a:r>
                <a:r>
                  <a:rPr lang="ja-JP" altLang="en-US" sz="2000">
                    <a:solidFill>
                      <a:schemeClr val="tx1"/>
                    </a:solidFill>
                  </a:rPr>
                  <a:t>対象</a:t>
                </a:r>
                <a:r>
                  <a:rPr lang="en-US" altLang="ja-JP" sz="2000" dirty="0">
                    <a:solidFill>
                      <a:schemeClr val="tx1"/>
                    </a:solidFill>
                  </a:rPr>
                  <a:t>】</a:t>
                </a:r>
                <a:r>
                  <a:rPr lang="ja-JP" altLang="ja-JP" sz="2000">
                    <a:solidFill>
                      <a:schemeClr val="tx1"/>
                    </a:solidFill>
                  </a:rPr>
                  <a:t>研究協力施設に入院</a:t>
                </a:r>
                <a:r>
                  <a:rPr lang="ja-JP" altLang="en-US" sz="2000">
                    <a:solidFill>
                      <a:schemeClr val="tx1"/>
                    </a:solidFill>
                  </a:rPr>
                  <a:t>し</a:t>
                </a:r>
                <a:r>
                  <a:rPr lang="ja-JP" altLang="ja-JP" sz="2000">
                    <a:solidFill>
                      <a:schemeClr val="tx1"/>
                    </a:solidFill>
                  </a:rPr>
                  <a:t>た</a:t>
                </a:r>
                <a:r>
                  <a:rPr lang="en-US" altLang="ja-JP" sz="2000" dirty="0">
                    <a:solidFill>
                      <a:schemeClr val="tx1"/>
                    </a:solidFill>
                  </a:rPr>
                  <a:t>18</a:t>
                </a:r>
                <a:r>
                  <a:rPr lang="ja-JP" altLang="en-US" sz="2000">
                    <a:solidFill>
                      <a:schemeClr val="tx1"/>
                    </a:solidFill>
                  </a:rPr>
                  <a:t>歳以上の重症</a:t>
                </a:r>
                <a:r>
                  <a:rPr lang="ja-JP" altLang="ja-JP" sz="2000">
                    <a:solidFill>
                      <a:schemeClr val="tx1"/>
                    </a:solidFill>
                  </a:rPr>
                  <a:t>外傷患者</a:t>
                </a:r>
                <a:r>
                  <a:rPr lang="en-US" altLang="ja-JP" sz="2000" dirty="0">
                    <a:solidFill>
                      <a:schemeClr val="tx1"/>
                    </a:solidFill>
                  </a:rPr>
                  <a:t>(ISS</a:t>
                </a:r>
                <a:r>
                  <a:rPr lang="ja-JP" altLang="ja-JP" sz="2000">
                    <a:solidFill>
                      <a:schemeClr val="tx1"/>
                    </a:solidFill>
                  </a:rPr>
                  <a:t>≧</a:t>
                </a:r>
                <a:r>
                  <a:rPr lang="en-US" altLang="ja-JP" sz="2000" dirty="0">
                    <a:solidFill>
                      <a:schemeClr val="tx1"/>
                    </a:solidFill>
                  </a:rPr>
                  <a:t>16)</a:t>
                </a:r>
                <a:r>
                  <a:rPr lang="ja-JP" altLang="ja-JP" sz="2000">
                    <a:solidFill>
                      <a:schemeClr val="tx1"/>
                    </a:solidFill>
                    <a:effectLst/>
                  </a:rPr>
                  <a:t> </a:t>
                </a:r>
                <a:endParaRPr lang="en-US" altLang="ja-JP" sz="1050" dirty="0">
                  <a:solidFill>
                    <a:schemeClr val="tx1"/>
                  </a:solidFill>
                  <a:effectLst/>
                </a:endParaRPr>
              </a:p>
              <a:p>
                <a:r>
                  <a:rPr kumimoji="1" lang="en-US" altLang="ja-JP" sz="2000" dirty="0">
                    <a:solidFill>
                      <a:schemeClr val="tx1"/>
                    </a:solidFill>
                  </a:rPr>
                  <a:t>【</a:t>
                </a:r>
                <a:r>
                  <a:rPr kumimoji="1" lang="ja-JP" altLang="en-US" sz="2000">
                    <a:solidFill>
                      <a:schemeClr val="tx1"/>
                    </a:solidFill>
                  </a:rPr>
                  <a:t>収集項目</a:t>
                </a:r>
                <a:r>
                  <a:rPr kumimoji="1" lang="en-US" altLang="ja-JP" sz="2000" dirty="0">
                    <a:solidFill>
                      <a:schemeClr val="tx1"/>
                    </a:solidFill>
                  </a:rPr>
                  <a:t>】</a:t>
                </a:r>
              </a:p>
              <a:p>
                <a:r>
                  <a:rPr lang="ja-JP" altLang="en-US" sz="2000">
                    <a:solidFill>
                      <a:schemeClr val="tx1"/>
                    </a:solidFill>
                  </a:rPr>
                  <a:t>　年齢、性別、既往症</a:t>
                </a:r>
                <a:r>
                  <a:rPr lang="ja-JP" altLang="en-US" sz="2000">
                    <a:solidFill>
                      <a:srgbClr val="0070C0"/>
                    </a:solidFill>
                  </a:rPr>
                  <a:t>、</a:t>
                </a:r>
                <a:r>
                  <a:rPr lang="ja-JP" altLang="en-US" sz="2000" u="sng">
                    <a:solidFill>
                      <a:srgbClr val="0070C0"/>
                    </a:solidFill>
                  </a:rPr>
                  <a:t>抗凝固薬</a:t>
                </a:r>
                <a:r>
                  <a:rPr lang="en-US" altLang="ja-JP" sz="2000" u="sng" dirty="0">
                    <a:solidFill>
                      <a:srgbClr val="0070C0"/>
                    </a:solidFill>
                  </a:rPr>
                  <a:t>/</a:t>
                </a:r>
                <a:r>
                  <a:rPr lang="ja-JP" altLang="en-US" sz="2000" u="sng">
                    <a:solidFill>
                      <a:srgbClr val="0070C0"/>
                    </a:solidFill>
                  </a:rPr>
                  <a:t>抗血小板薬内服の有無</a:t>
                </a:r>
                <a:r>
                  <a:rPr lang="ja-JP" altLang="en-US" sz="2000">
                    <a:solidFill>
                      <a:srgbClr val="0070C0"/>
                    </a:solidFill>
                  </a:rPr>
                  <a:t>、</a:t>
                </a:r>
                <a:r>
                  <a:rPr lang="ja-JP" altLang="en-US" sz="2000">
                    <a:solidFill>
                      <a:schemeClr val="tx1"/>
                    </a:solidFill>
                  </a:rPr>
                  <a:t>受傷機転、受傷からの来院までの時間、</a:t>
                </a:r>
                <a:endParaRPr lang="en-US" altLang="ja-JP" sz="2000" dirty="0">
                  <a:solidFill>
                    <a:schemeClr val="tx1"/>
                  </a:solidFill>
                </a:endParaRPr>
              </a:p>
              <a:p>
                <a:r>
                  <a:rPr lang="ja-JP" altLang="en-US" sz="2000">
                    <a:solidFill>
                      <a:schemeClr val="tx1"/>
                    </a:solidFill>
                  </a:rPr>
                  <a:t>　来院時バイタルサイン、</a:t>
                </a:r>
                <a:r>
                  <a:rPr lang="ja-JP" altLang="en-US" sz="2000" u="sng">
                    <a:solidFill>
                      <a:srgbClr val="0070C0"/>
                    </a:solidFill>
                  </a:rPr>
                  <a:t>血液検査所見</a:t>
                </a:r>
                <a:r>
                  <a:rPr lang="ja-JP" altLang="en-US" sz="2000">
                    <a:solidFill>
                      <a:srgbClr val="0070C0"/>
                    </a:solidFill>
                  </a:rPr>
                  <a:t>、</a:t>
                </a:r>
                <a:r>
                  <a:rPr lang="ja-JP" altLang="en-US" sz="2000" u="sng">
                    <a:solidFill>
                      <a:srgbClr val="0070C0"/>
                    </a:solidFill>
                  </a:rPr>
                  <a:t>画像診断所見</a:t>
                </a:r>
                <a:r>
                  <a:rPr lang="ja-JP" altLang="en-US" sz="2000">
                    <a:solidFill>
                      <a:srgbClr val="0070C0"/>
                    </a:solidFill>
                  </a:rPr>
                  <a:t>、</a:t>
                </a:r>
                <a:r>
                  <a:rPr lang="ja-JP" altLang="en-US" sz="2000">
                    <a:solidFill>
                      <a:schemeClr val="tx1"/>
                    </a:solidFill>
                  </a:rPr>
                  <a:t>治療内容</a:t>
                </a:r>
                <a:r>
                  <a:rPr lang="en-US" altLang="ja-JP" sz="2000" dirty="0">
                    <a:solidFill>
                      <a:schemeClr val="tx1"/>
                    </a:solidFill>
                  </a:rPr>
                  <a:t>(</a:t>
                </a:r>
                <a:r>
                  <a:rPr lang="ja-JP" altLang="en-US" sz="2000">
                    <a:solidFill>
                      <a:schemeClr val="tx1"/>
                    </a:solidFill>
                  </a:rPr>
                  <a:t>外科治療</a:t>
                </a:r>
                <a:r>
                  <a:rPr lang="en-US" altLang="ja-JP" sz="2000" dirty="0">
                    <a:solidFill>
                      <a:schemeClr val="tx1"/>
                    </a:solidFill>
                  </a:rPr>
                  <a:t>/</a:t>
                </a:r>
                <a:r>
                  <a:rPr lang="ja-JP" altLang="en-US" sz="2000">
                    <a:solidFill>
                      <a:schemeClr val="tx1"/>
                    </a:solidFill>
                  </a:rPr>
                  <a:t>血管内治療の有無、</a:t>
                </a:r>
                <a:endParaRPr lang="en-US" altLang="ja-JP" sz="2000" dirty="0">
                  <a:solidFill>
                    <a:schemeClr val="tx1"/>
                  </a:solidFill>
                </a:endParaRPr>
              </a:p>
              <a:p>
                <a:r>
                  <a:rPr lang="ja-JP" altLang="en-US" sz="2000">
                    <a:solidFill>
                      <a:schemeClr val="tx1"/>
                    </a:solidFill>
                  </a:rPr>
                  <a:t>　</a:t>
                </a:r>
                <a:r>
                  <a:rPr lang="ja-JP" altLang="en-US" sz="2000" u="sng">
                    <a:solidFill>
                      <a:srgbClr val="0070C0"/>
                    </a:solidFill>
                  </a:rPr>
                  <a:t>トラネキサム酸投与の有無</a:t>
                </a:r>
                <a:r>
                  <a:rPr lang="ja-JP" altLang="en-US" sz="2000">
                    <a:solidFill>
                      <a:srgbClr val="0070C0"/>
                    </a:solidFill>
                  </a:rPr>
                  <a:t>、</a:t>
                </a:r>
                <a:r>
                  <a:rPr lang="ja-JP" altLang="en-US" sz="2000">
                    <a:solidFill>
                      <a:schemeClr val="tx1"/>
                    </a:solidFill>
                  </a:rPr>
                  <a:t>大量輸血療法の有無など</a:t>
                </a:r>
                <a:r>
                  <a:rPr lang="en-US" altLang="ja-JP" sz="2000" dirty="0">
                    <a:solidFill>
                      <a:schemeClr val="tx1"/>
                    </a:solidFill>
                  </a:rPr>
                  <a:t>)</a:t>
                </a:r>
                <a:r>
                  <a:rPr lang="ja-JP" altLang="en-US" sz="2000">
                    <a:solidFill>
                      <a:schemeClr val="tx1"/>
                    </a:solidFill>
                  </a:rPr>
                  <a:t>、転帰</a:t>
                </a:r>
                <a:r>
                  <a:rPr lang="en-US" altLang="ja-JP" sz="2000" dirty="0">
                    <a:solidFill>
                      <a:schemeClr val="tx1"/>
                    </a:solidFill>
                  </a:rPr>
                  <a:t>(</a:t>
                </a:r>
                <a:r>
                  <a:rPr lang="ja-JP" altLang="en-US" sz="2000">
                    <a:solidFill>
                      <a:schemeClr val="tx1"/>
                    </a:solidFill>
                  </a:rPr>
                  <a:t>生死情報や必要輸血量など</a:t>
                </a:r>
                <a:r>
                  <a:rPr lang="en-US" altLang="ja-JP" sz="2000" dirty="0">
                    <a:solidFill>
                      <a:schemeClr val="tx1"/>
                    </a:solidFill>
                  </a:rPr>
                  <a:t>)</a:t>
                </a:r>
              </a:p>
              <a:p>
                <a:r>
                  <a:rPr kumimoji="1" lang="ja-JP" altLang="en-US" sz="2000">
                    <a:solidFill>
                      <a:schemeClr val="tx1"/>
                    </a:solidFill>
                  </a:rPr>
                  <a:t>　</a:t>
                </a:r>
                <a:r>
                  <a:rPr kumimoji="1" lang="ja-JP" altLang="en-US" sz="1400" i="1">
                    <a:solidFill>
                      <a:schemeClr val="tx1"/>
                    </a:solidFill>
                  </a:rPr>
                  <a:t>＊</a:t>
                </a:r>
                <a:r>
                  <a:rPr kumimoji="1" lang="ja-JP" altLang="en-US" sz="1400" i="1" u="sng">
                    <a:solidFill>
                      <a:srgbClr val="0070C0"/>
                    </a:solidFill>
                  </a:rPr>
                  <a:t>青字</a:t>
                </a:r>
                <a:r>
                  <a:rPr kumimoji="1" lang="ja-JP" altLang="en-US" sz="1400" i="1">
                    <a:solidFill>
                      <a:schemeClr val="tx1"/>
                    </a:solidFill>
                  </a:rPr>
                  <a:t>は外傷データバンク登録に含まれない項目です</a:t>
                </a:r>
              </a:p>
            </p:txBody>
          </p:sp>
        </p:grpSp>
        <p:pic>
          <p:nvPicPr>
            <p:cNvPr id="2" name="図 1">
              <a:extLst>
                <a:ext uri="{FF2B5EF4-FFF2-40B4-BE49-F238E27FC236}">
                  <a16:creationId xmlns:a16="http://schemas.microsoft.com/office/drawing/2014/main" id="{426DE588-4914-BB45-997B-AE67B6541D8D}"/>
                </a:ext>
              </a:extLst>
            </p:cNvPr>
            <p:cNvPicPr>
              <a:picLocks noChangeAspect="1"/>
            </p:cNvPicPr>
            <p:nvPr/>
          </p:nvPicPr>
          <p:blipFill>
            <a:blip r:embed="rId3"/>
            <a:stretch>
              <a:fillRect/>
            </a:stretch>
          </p:blipFill>
          <p:spPr>
            <a:xfrm>
              <a:off x="6108496" y="3323352"/>
              <a:ext cx="5905704" cy="3483847"/>
            </a:xfrm>
            <a:prstGeom prst="rect">
              <a:avLst/>
            </a:prstGeom>
          </p:spPr>
        </p:pic>
      </p:grpSp>
      <p:sp>
        <p:nvSpPr>
          <p:cNvPr id="7" name="テキスト ボックス 6">
            <a:extLst>
              <a:ext uri="{FF2B5EF4-FFF2-40B4-BE49-F238E27FC236}">
                <a16:creationId xmlns:a16="http://schemas.microsoft.com/office/drawing/2014/main" id="{4DABD8D9-0B9B-9D40-9500-96D9886FF962}"/>
              </a:ext>
            </a:extLst>
          </p:cNvPr>
          <p:cNvSpPr txBox="1"/>
          <p:nvPr/>
        </p:nvSpPr>
        <p:spPr>
          <a:xfrm>
            <a:off x="220132" y="169334"/>
            <a:ext cx="2581156" cy="461665"/>
          </a:xfrm>
          <a:prstGeom prst="rect">
            <a:avLst/>
          </a:prstGeom>
          <a:noFill/>
        </p:spPr>
        <p:txBody>
          <a:bodyPr wrap="none" rtlCol="0">
            <a:spAutoFit/>
          </a:bodyPr>
          <a:lstStyle/>
          <a:p>
            <a:r>
              <a:rPr kumimoji="1" lang="en-US" altLang="ja-JP" sz="2400" dirty="0"/>
              <a:t>J-OCTET 2</a:t>
            </a:r>
            <a:r>
              <a:rPr lang="en-US" altLang="ja-JP" sz="2400" dirty="0"/>
              <a:t> study</a:t>
            </a:r>
            <a:endParaRPr kumimoji="1" lang="ja-JP" altLang="en-US" sz="2400"/>
          </a:p>
        </p:txBody>
      </p:sp>
    </p:spTree>
    <p:extLst>
      <p:ext uri="{BB962C8B-B14F-4D97-AF65-F5344CB8AC3E}">
        <p14:creationId xmlns:p14="http://schemas.microsoft.com/office/powerpoint/2010/main" val="34025540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4007A2E-8547-FE45-9DD1-B27B4692553B}"/>
              </a:ext>
            </a:extLst>
          </p:cNvPr>
          <p:cNvSpPr>
            <a:spLocks noGrp="1"/>
          </p:cNvSpPr>
          <p:nvPr>
            <p:ph type="title"/>
          </p:nvPr>
        </p:nvSpPr>
        <p:spPr/>
        <p:txBody>
          <a:bodyPr/>
          <a:lstStyle/>
          <a:p>
            <a:r>
              <a:rPr kumimoji="1" lang="ja-JP" altLang="en-US"/>
              <a:t>除外基準</a:t>
            </a:r>
          </a:p>
        </p:txBody>
      </p:sp>
      <p:sp>
        <p:nvSpPr>
          <p:cNvPr id="3" name="コンテンツ プレースホルダー 2">
            <a:extLst>
              <a:ext uri="{FF2B5EF4-FFF2-40B4-BE49-F238E27FC236}">
                <a16:creationId xmlns:a16="http://schemas.microsoft.com/office/drawing/2014/main" id="{7E059DBA-BF5D-904A-8B0B-6FB68CACE242}"/>
              </a:ext>
            </a:extLst>
          </p:cNvPr>
          <p:cNvSpPr>
            <a:spLocks noGrp="1"/>
          </p:cNvSpPr>
          <p:nvPr>
            <p:ph idx="1"/>
          </p:nvPr>
        </p:nvSpPr>
        <p:spPr>
          <a:xfrm>
            <a:off x="838200" y="1825625"/>
            <a:ext cx="11049000" cy="4351338"/>
          </a:xfrm>
        </p:spPr>
        <p:txBody>
          <a:bodyPr>
            <a:normAutofit fontScale="92500"/>
          </a:bodyPr>
          <a:lstStyle/>
          <a:p>
            <a:pPr marL="514350" indent="-514350">
              <a:buFont typeface="+mj-lt"/>
              <a:buAutoNum type="arabicPeriod"/>
            </a:pPr>
            <a:r>
              <a:rPr lang="ja-JP" altLang="ja-JP"/>
              <a:t>患者本人</a:t>
            </a:r>
            <a:r>
              <a:rPr lang="en-US" altLang="ja-JP" dirty="0"/>
              <a:t>/</a:t>
            </a:r>
            <a:r>
              <a:rPr lang="ja-JP" altLang="ja-JP"/>
              <a:t>家族、代諾者</a:t>
            </a:r>
            <a:r>
              <a:rPr lang="ja-JP" altLang="en-US"/>
              <a:t>等に</a:t>
            </a:r>
            <a:r>
              <a:rPr lang="ja-JP" altLang="ja-JP"/>
              <a:t>より研究不参加の意思表示があった場合</a:t>
            </a:r>
          </a:p>
          <a:p>
            <a:pPr marL="514350" indent="-514350">
              <a:buFont typeface="+mj-lt"/>
              <a:buAutoNum type="arabicPeriod"/>
            </a:pPr>
            <a:r>
              <a:rPr lang="ja-JP" altLang="ja-JP"/>
              <a:t>受傷時間が不明確なもの</a:t>
            </a:r>
          </a:p>
          <a:p>
            <a:pPr marL="514350" indent="-514350">
              <a:buFont typeface="+mj-lt"/>
              <a:buAutoNum type="arabicPeriod"/>
            </a:pPr>
            <a:r>
              <a:rPr lang="ja-JP" altLang="ja-JP"/>
              <a:t>他の医療機関で初期診療後に研究参加施設に紹介転院された患者</a:t>
            </a:r>
          </a:p>
          <a:p>
            <a:pPr marL="514350" indent="-514350">
              <a:buFont typeface="+mj-lt"/>
              <a:buAutoNum type="arabicPeriod"/>
            </a:pPr>
            <a:r>
              <a:rPr lang="ja-JP" altLang="ja-JP"/>
              <a:t>研究参加施設での初期診療の後に他の医療機関へ転院搬送された患者</a:t>
            </a:r>
          </a:p>
          <a:p>
            <a:pPr marL="514350" indent="-514350">
              <a:buFont typeface="+mj-lt"/>
              <a:buAutoNum type="arabicPeriod"/>
            </a:pPr>
            <a:r>
              <a:rPr lang="ja-JP" altLang="ja-JP"/>
              <a:t>積極的治療辞退例（必要な輸血療法や手術治療の辞退例を含む）</a:t>
            </a:r>
          </a:p>
          <a:p>
            <a:pPr marL="514350" indent="-514350">
              <a:buFont typeface="+mj-lt"/>
              <a:buAutoNum type="arabicPeriod"/>
            </a:pPr>
            <a:r>
              <a:rPr lang="ja-JP" altLang="ja-JP"/>
              <a:t>病院外心肺停止を呈したもの</a:t>
            </a:r>
          </a:p>
          <a:p>
            <a:pPr marL="514350" indent="-514350">
              <a:buFont typeface="+mj-lt"/>
              <a:buAutoNum type="arabicPeriod"/>
            </a:pPr>
            <a:r>
              <a:rPr lang="en-US" altLang="ja-JP" dirty="0"/>
              <a:t>II</a:t>
            </a:r>
            <a:r>
              <a:rPr lang="ja-JP" altLang="ja-JP"/>
              <a:t>度以上の熱傷を伴うもの</a:t>
            </a:r>
          </a:p>
          <a:p>
            <a:pPr marL="514350" indent="-514350">
              <a:buFont typeface="+mj-lt"/>
              <a:buAutoNum type="arabicPeriod"/>
            </a:pPr>
            <a:r>
              <a:rPr lang="ja-JP" altLang="ja-JP"/>
              <a:t>妊婦</a:t>
            </a:r>
          </a:p>
          <a:p>
            <a:pPr marL="514350" indent="-514350">
              <a:buFont typeface="+mj-lt"/>
              <a:buAutoNum type="arabicPeriod"/>
            </a:pPr>
            <a:r>
              <a:rPr lang="ja-JP" altLang="ja-JP"/>
              <a:t>肝硬変の既往を有するもの</a:t>
            </a:r>
          </a:p>
          <a:p>
            <a:pPr marL="514350" indent="-514350">
              <a:buFont typeface="+mj-lt"/>
              <a:buAutoNum type="arabicPeriod"/>
            </a:pPr>
            <a:endParaRPr kumimoji="1" lang="ja-JP" altLang="en-US"/>
          </a:p>
        </p:txBody>
      </p:sp>
    </p:spTree>
    <p:extLst>
      <p:ext uri="{BB962C8B-B14F-4D97-AF65-F5344CB8AC3E}">
        <p14:creationId xmlns:p14="http://schemas.microsoft.com/office/powerpoint/2010/main" val="29946635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1068BC5-B622-CC4F-9235-A849768CDEAC}"/>
              </a:ext>
            </a:extLst>
          </p:cNvPr>
          <p:cNvSpPr>
            <a:spLocks noGrp="1"/>
          </p:cNvSpPr>
          <p:nvPr>
            <p:ph type="title"/>
          </p:nvPr>
        </p:nvSpPr>
        <p:spPr>
          <a:xfrm>
            <a:off x="762000" y="277197"/>
            <a:ext cx="10515600" cy="1325563"/>
          </a:xfrm>
        </p:spPr>
        <p:txBody>
          <a:bodyPr/>
          <a:lstStyle/>
          <a:p>
            <a:r>
              <a:rPr kumimoji="1" lang="en-US" altLang="ja-JP" dirty="0"/>
              <a:t>FQA</a:t>
            </a:r>
            <a:endParaRPr kumimoji="1" lang="ja-JP" altLang="en-US" dirty="0"/>
          </a:p>
        </p:txBody>
      </p:sp>
      <p:sp>
        <p:nvSpPr>
          <p:cNvPr id="4" name="コンテンツ プレースホルダー 3">
            <a:extLst>
              <a:ext uri="{FF2B5EF4-FFF2-40B4-BE49-F238E27FC236}">
                <a16:creationId xmlns:a16="http://schemas.microsoft.com/office/drawing/2014/main" id="{CE578437-68D3-DA43-B59F-2EBD4559CB6C}"/>
              </a:ext>
            </a:extLst>
          </p:cNvPr>
          <p:cNvSpPr>
            <a:spLocks noGrp="1"/>
          </p:cNvSpPr>
          <p:nvPr>
            <p:ph sz="half" idx="1"/>
          </p:nvPr>
        </p:nvSpPr>
        <p:spPr>
          <a:xfrm>
            <a:off x="838200" y="1562100"/>
            <a:ext cx="5181600" cy="5295900"/>
          </a:xfrm>
        </p:spPr>
        <p:txBody>
          <a:bodyPr>
            <a:noAutofit/>
          </a:bodyPr>
          <a:lstStyle/>
          <a:p>
            <a:pPr marL="0" indent="0">
              <a:lnSpc>
                <a:spcPct val="120000"/>
              </a:lnSpc>
              <a:buNone/>
            </a:pPr>
            <a:r>
              <a:rPr lang="en-US" altLang="ja-JP" sz="1400" dirty="0"/>
              <a:t>Q. </a:t>
            </a:r>
            <a:r>
              <a:rPr lang="ja-JP" altLang="en-US" sz="1400" dirty="0"/>
              <a:t>外傷性くも膜下出血の診断で脳外科入院となった患者がいました。対象患者でしょうか？</a:t>
            </a:r>
            <a:endParaRPr lang="en-US" altLang="ja-JP" sz="1400" dirty="0"/>
          </a:p>
          <a:p>
            <a:pPr marL="0" indent="0">
              <a:lnSpc>
                <a:spcPct val="120000"/>
              </a:lnSpc>
              <a:buNone/>
            </a:pPr>
            <a:r>
              <a:rPr lang="en-US" altLang="ja-JP" sz="1400" dirty="0"/>
              <a:t>A. </a:t>
            </a:r>
            <a:r>
              <a:rPr lang="ja-JP" altLang="en-US" sz="1400" dirty="0"/>
              <a:t>はい、対象です。救急科以外に入院となった患者も含め、研究参加施設に入院となった</a:t>
            </a:r>
            <a:r>
              <a:rPr lang="en-US" altLang="ja-JP" sz="1400" dirty="0"/>
              <a:t>ISS≧16</a:t>
            </a:r>
            <a:r>
              <a:rPr lang="ja-JP" altLang="en-US" sz="1400" dirty="0"/>
              <a:t>の外傷患者の全てが本研究の対象患者です。</a:t>
            </a:r>
          </a:p>
          <a:p>
            <a:pPr marL="0" indent="0">
              <a:lnSpc>
                <a:spcPct val="120000"/>
              </a:lnSpc>
              <a:buNone/>
            </a:pPr>
            <a:endParaRPr kumimoji="1" lang="en-US" altLang="ja-JP" sz="1000" dirty="0"/>
          </a:p>
          <a:p>
            <a:pPr marL="0" indent="0">
              <a:lnSpc>
                <a:spcPct val="120000"/>
              </a:lnSpc>
              <a:buNone/>
            </a:pPr>
            <a:r>
              <a:rPr lang="en-US" altLang="ja-JP" sz="1400" dirty="0"/>
              <a:t>Q. </a:t>
            </a:r>
            <a:r>
              <a:rPr lang="ja-JP" altLang="en-US" sz="1400" dirty="0"/>
              <a:t>来院前にドクターヘリによる初期診療が行われましたが、提出すべき来院時のバイタルサインは、本当に来院時のもので良いですか？</a:t>
            </a:r>
          </a:p>
          <a:p>
            <a:pPr marL="0" indent="0">
              <a:lnSpc>
                <a:spcPct val="120000"/>
              </a:lnSpc>
              <a:buNone/>
            </a:pPr>
            <a:r>
              <a:rPr lang="en-US" altLang="ja-JP" sz="1400" dirty="0"/>
              <a:t>A. </a:t>
            </a:r>
            <a:r>
              <a:rPr lang="ja-JP" altLang="en-US" sz="1400" dirty="0"/>
              <a:t>はい、来院時のもので</a:t>
            </a:r>
            <a:r>
              <a:rPr lang="en-US" altLang="ja-JP" sz="1400" dirty="0"/>
              <a:t>OK</a:t>
            </a:r>
            <a:r>
              <a:rPr lang="ja-JP" altLang="en-US" sz="1400" dirty="0"/>
              <a:t>です。ドクターヘリ等の病院前診療の介入があった場合は、その旨をデータ登録サイト</a:t>
            </a:r>
            <a:r>
              <a:rPr lang="en-US" altLang="ja-JP" sz="1400" dirty="0"/>
              <a:t>(</a:t>
            </a:r>
            <a:r>
              <a:rPr lang="en-US" altLang="ja-JP" sz="1400" dirty="0" err="1"/>
              <a:t>REDCap</a:t>
            </a:r>
            <a:r>
              <a:rPr lang="en-US" altLang="ja-JP" sz="1400" dirty="0"/>
              <a:t>®️)</a:t>
            </a:r>
            <a:r>
              <a:rPr lang="ja-JP" altLang="en-US" sz="1400" dirty="0"/>
              <a:t>にて申告をお願いします。</a:t>
            </a:r>
            <a:endParaRPr lang="en-US" altLang="ja-JP" sz="1400" dirty="0"/>
          </a:p>
          <a:p>
            <a:pPr marL="0" indent="0">
              <a:lnSpc>
                <a:spcPct val="120000"/>
              </a:lnSpc>
              <a:buNone/>
            </a:pPr>
            <a:endParaRPr kumimoji="1" lang="en-US" altLang="ja-JP" sz="1000" dirty="0"/>
          </a:p>
          <a:p>
            <a:pPr marL="0" indent="0">
              <a:lnSpc>
                <a:spcPct val="120000"/>
              </a:lnSpc>
              <a:buNone/>
            </a:pPr>
            <a:r>
              <a:rPr kumimoji="1" lang="en-US" altLang="ja-JP" sz="1400" dirty="0"/>
              <a:t>Q. </a:t>
            </a:r>
            <a:r>
              <a:rPr lang="en-US" altLang="ja-JP" sz="1400" dirty="0"/>
              <a:t>J-OCTET 2 study </a:t>
            </a:r>
            <a:r>
              <a:rPr kumimoji="1" lang="ja-JP" altLang="en-US" sz="1400" dirty="0"/>
              <a:t>では初期輸液療法後の血圧を申告することとなっていますが、初期輸液療法の定義を教えてください</a:t>
            </a:r>
            <a:endParaRPr kumimoji="1" lang="en-US" altLang="ja-JP" sz="1400" dirty="0"/>
          </a:p>
          <a:p>
            <a:pPr marL="0" indent="0">
              <a:lnSpc>
                <a:spcPct val="120000"/>
              </a:lnSpc>
              <a:buNone/>
            </a:pPr>
            <a:r>
              <a:rPr kumimoji="1" lang="en-US" altLang="ja-JP" sz="1400" dirty="0"/>
              <a:t>A. J-OCTET 2 study</a:t>
            </a:r>
            <a:r>
              <a:rPr kumimoji="1" lang="ja-JP" altLang="en-US" sz="1400" dirty="0"/>
              <a:t>では、特定の初期輸液療法を定義しません。同定義は、参加協力施設の指針に準ずることとします</a:t>
            </a:r>
            <a:r>
              <a:rPr lang="ja-JP" altLang="en-US" sz="1400" dirty="0">
                <a:solidFill>
                  <a:srgbClr val="FF0000"/>
                </a:solidFill>
              </a:rPr>
              <a:t>。</a:t>
            </a:r>
          </a:p>
        </p:txBody>
      </p:sp>
      <p:sp>
        <p:nvSpPr>
          <p:cNvPr id="5" name="コンテンツ プレースホルダー 4">
            <a:extLst>
              <a:ext uri="{FF2B5EF4-FFF2-40B4-BE49-F238E27FC236}">
                <a16:creationId xmlns:a16="http://schemas.microsoft.com/office/drawing/2014/main" id="{D212C184-D2C0-B548-A2A4-A52B7D665DD0}"/>
              </a:ext>
            </a:extLst>
          </p:cNvPr>
          <p:cNvSpPr>
            <a:spLocks noGrp="1"/>
          </p:cNvSpPr>
          <p:nvPr>
            <p:ph sz="half" idx="2"/>
          </p:nvPr>
        </p:nvSpPr>
        <p:spPr>
          <a:xfrm>
            <a:off x="6172200" y="1562100"/>
            <a:ext cx="5181600" cy="5295900"/>
          </a:xfrm>
        </p:spPr>
        <p:txBody>
          <a:bodyPr>
            <a:normAutofit fontScale="47500" lnSpcReduction="20000"/>
          </a:bodyPr>
          <a:lstStyle/>
          <a:p>
            <a:pPr marL="0" indent="0">
              <a:lnSpc>
                <a:spcPct val="120000"/>
              </a:lnSpc>
              <a:buNone/>
            </a:pPr>
            <a:r>
              <a:rPr lang="en-US" altLang="ja-JP" dirty="0"/>
              <a:t>Q. </a:t>
            </a:r>
            <a:r>
              <a:rPr lang="ja-JP" altLang="en-US"/>
              <a:t>大動脈遮断を施行された対象患者がいましたが、部分遮断を</a:t>
            </a:r>
            <a:r>
              <a:rPr lang="ja-JP" altLang="en-US" sz="2900"/>
              <a:t>受けていました。この場合、大動脈遮断は“有り”と報告してよろしいのでしょうか？</a:t>
            </a:r>
            <a:endParaRPr lang="en-US" altLang="ja-JP" sz="2900" dirty="0"/>
          </a:p>
          <a:p>
            <a:pPr marL="0" indent="0">
              <a:lnSpc>
                <a:spcPct val="120000"/>
              </a:lnSpc>
              <a:buNone/>
            </a:pPr>
            <a:r>
              <a:rPr lang="en-US" altLang="ja-JP" sz="2900" dirty="0"/>
              <a:t>A. </a:t>
            </a:r>
            <a:r>
              <a:rPr lang="ja-JP" altLang="en-US" sz="2900"/>
              <a:t>はい、</a:t>
            </a:r>
            <a:r>
              <a:rPr lang="en-US" altLang="ja-JP" sz="2900" dirty="0"/>
              <a:t>”</a:t>
            </a:r>
            <a:r>
              <a:rPr lang="ja-JP" altLang="en-US" sz="2900"/>
              <a:t>有り“で報告をお願いいたします。</a:t>
            </a:r>
            <a:r>
              <a:rPr lang="en-US" altLang="ja-JP" sz="2900" dirty="0"/>
              <a:t>J-OCTET 2study</a:t>
            </a:r>
            <a:r>
              <a:rPr lang="ja-JP" altLang="en-US" sz="2900"/>
              <a:t>では、大動脈の完全遮断も部分遮断も、同様に大動脈遮断</a:t>
            </a:r>
            <a:r>
              <a:rPr lang="en-US" altLang="ja-JP" sz="2900" dirty="0"/>
              <a:t>”</a:t>
            </a:r>
            <a:r>
              <a:rPr lang="ja-JP" altLang="en-US" sz="2900"/>
              <a:t>有り</a:t>
            </a:r>
            <a:r>
              <a:rPr lang="en-US" altLang="ja-JP" sz="2900" dirty="0"/>
              <a:t>”</a:t>
            </a:r>
            <a:r>
              <a:rPr lang="ja-JP" altLang="en-US" sz="2900"/>
              <a:t>とします。これは、</a:t>
            </a:r>
            <a:r>
              <a:rPr lang="en-US" altLang="ja-JP" sz="2900" dirty="0"/>
              <a:t>REBOA</a:t>
            </a:r>
            <a:r>
              <a:rPr lang="ja-JP" altLang="en-US" sz="2900"/>
              <a:t>症例でも同様です。</a:t>
            </a:r>
            <a:endParaRPr lang="en-US" altLang="ja-JP" sz="2900" dirty="0"/>
          </a:p>
          <a:p>
            <a:pPr marL="0" indent="0">
              <a:lnSpc>
                <a:spcPct val="120000"/>
              </a:lnSpc>
              <a:buNone/>
            </a:pPr>
            <a:endParaRPr lang="en-US" altLang="ja-JP" sz="2100" dirty="0"/>
          </a:p>
          <a:p>
            <a:pPr marL="0" indent="0">
              <a:lnSpc>
                <a:spcPct val="120000"/>
              </a:lnSpc>
              <a:buNone/>
            </a:pPr>
            <a:r>
              <a:rPr lang="en-US" altLang="ja-JP" sz="2900" dirty="0"/>
              <a:t>Q. </a:t>
            </a:r>
            <a:r>
              <a:rPr lang="ja-JP" altLang="en-US" sz="2900" dirty="0"/>
              <a:t>院外心肺停止でしたが自己心拍が再開された状態で救急搬送されてきた患者は対象ですか？</a:t>
            </a:r>
          </a:p>
          <a:p>
            <a:pPr marL="0" indent="0">
              <a:lnSpc>
                <a:spcPct val="120000"/>
              </a:lnSpc>
              <a:buNone/>
            </a:pPr>
            <a:r>
              <a:rPr lang="en-US" altLang="ja-JP" sz="2900" dirty="0"/>
              <a:t>A. </a:t>
            </a:r>
            <a:r>
              <a:rPr lang="ja-JP" altLang="en-US" sz="2900" dirty="0"/>
              <a:t>いいえ、対象外です。一度でも院外心肺停止に陥った外傷患者は、本研究の対象外です。一方、来院後に心肺停止に陥った症例は、研究対象です。</a:t>
            </a:r>
            <a:endParaRPr lang="en-US" altLang="ja-JP" sz="2900" dirty="0"/>
          </a:p>
          <a:p>
            <a:pPr marL="0" indent="0">
              <a:lnSpc>
                <a:spcPct val="120000"/>
              </a:lnSpc>
              <a:buNone/>
            </a:pPr>
            <a:endParaRPr lang="en-US" altLang="ja-JP" sz="2100" dirty="0"/>
          </a:p>
          <a:p>
            <a:pPr marL="0" indent="0">
              <a:lnSpc>
                <a:spcPct val="120000"/>
              </a:lnSpc>
              <a:buNone/>
            </a:pPr>
            <a:r>
              <a:rPr lang="en-US" altLang="ja-JP" sz="2900" dirty="0"/>
              <a:t>Q. </a:t>
            </a:r>
            <a:r>
              <a:rPr lang="ja-JP" altLang="en-US" sz="2900" dirty="0"/>
              <a:t>ショック状態で救急搬送され、</a:t>
            </a:r>
            <a:r>
              <a:rPr lang="en-US" altLang="ja-JP" sz="2900" dirty="0"/>
              <a:t>FAST</a:t>
            </a:r>
            <a:r>
              <a:rPr lang="ja-JP" altLang="en-US" sz="2900" dirty="0"/>
              <a:t>陽性のため緊急輸血が施行されましたが</a:t>
            </a:r>
            <a:r>
              <a:rPr lang="ja-JP" altLang="en-US" sz="2900"/>
              <a:t>、来院後の</a:t>
            </a:r>
            <a:r>
              <a:rPr lang="en-US" altLang="ja-JP" sz="2900" dirty="0"/>
              <a:t>CT</a:t>
            </a:r>
            <a:r>
              <a:rPr lang="ja-JP" altLang="en-US" sz="2900" dirty="0"/>
              <a:t>にて重症</a:t>
            </a:r>
            <a:r>
              <a:rPr lang="ja-JP" altLang="en-US" sz="2900"/>
              <a:t>頭部外傷が</a:t>
            </a:r>
            <a:r>
              <a:rPr lang="ja-JP" altLang="en-US" sz="2900" dirty="0"/>
              <a:t>認められ、その時点で予後不良につき治療撤退となった患者がいました。このような症例は研究対象でしょうか？</a:t>
            </a:r>
          </a:p>
          <a:p>
            <a:pPr marL="0" indent="0">
              <a:lnSpc>
                <a:spcPct val="120000"/>
              </a:lnSpc>
              <a:buNone/>
            </a:pPr>
            <a:r>
              <a:rPr lang="en-US" altLang="ja-JP" sz="2900" dirty="0"/>
              <a:t>A. </a:t>
            </a:r>
            <a:r>
              <a:rPr lang="ja-JP" altLang="en-US" sz="2900" dirty="0"/>
              <a:t>はい、研究対象です。本研究の除外基準に該当する積極的治療辞退例とは、宗教上の事由等による輸血拒否症例などが該当します。</a:t>
            </a:r>
            <a:endParaRPr lang="en-US" altLang="ja-JP" sz="2900" dirty="0"/>
          </a:p>
          <a:p>
            <a:endParaRPr kumimoji="1" lang="en-US" altLang="ja-JP" sz="2900" dirty="0"/>
          </a:p>
          <a:p>
            <a:endParaRPr kumimoji="1" lang="ja-JP" altLang="en-US" dirty="0"/>
          </a:p>
        </p:txBody>
      </p:sp>
    </p:spTree>
    <p:extLst>
      <p:ext uri="{BB962C8B-B14F-4D97-AF65-F5344CB8AC3E}">
        <p14:creationId xmlns:p14="http://schemas.microsoft.com/office/powerpoint/2010/main" val="354034926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436</TotalTime>
  <Words>856</Words>
  <Application>Microsoft Macintosh PowerPoint</Application>
  <PresentationFormat>ワイド画面</PresentationFormat>
  <Paragraphs>52</Paragraphs>
  <Slides>5</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5</vt:i4>
      </vt:variant>
    </vt:vector>
  </HeadingPairs>
  <TitlesOfParts>
    <vt:vector size="9" baseType="lpstr">
      <vt:lpstr>游ゴシック</vt:lpstr>
      <vt:lpstr>游ゴシック Light</vt:lpstr>
      <vt:lpstr>Arial</vt:lpstr>
      <vt:lpstr>Office テーマ</vt:lpstr>
      <vt:lpstr>J-OCTET 2 study   研究概要 &amp; FQA</vt:lpstr>
      <vt:lpstr>J-OCTET 2 study 概要</vt:lpstr>
      <vt:lpstr>PowerPoint プレゼンテーション</vt:lpstr>
      <vt:lpstr>除外基準</vt:lpstr>
      <vt:lpstr>FQA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Ogura Takayuki</dc:creator>
  <cp:lastModifiedBy>Ogura Takayuki</cp:lastModifiedBy>
  <cp:revision>37</cp:revision>
  <dcterms:created xsi:type="dcterms:W3CDTF">2020-01-26T08:18:28Z</dcterms:created>
  <dcterms:modified xsi:type="dcterms:W3CDTF">2020-03-04T03:10:08Z</dcterms:modified>
</cp:coreProperties>
</file>